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varScale="1">
        <p:scale>
          <a:sx n="123" d="100"/>
          <a:sy n="123" d="100"/>
        </p:scale>
        <p:origin x="616" y="16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7/18/21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r="-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4690556"/>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5732159"/>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80582" y="329409"/>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442279" y="1155506"/>
                <a:ext cx="4439616" cy="4094472"/>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PNP types</a:t>
                </a:r>
              </a:p>
              <a:p>
                <a:pPr marL="342900" indent="-342900">
                  <a:buFont typeface="Arial" panose="020B0604020202020204" pitchFamily="34" charset="0"/>
                  <a:buChar char="•"/>
                </a:pPr>
                <a:r>
                  <a:rPr lang="en-US" dirty="0">
                    <a:ea typeface="Arial" charset="0"/>
                    <a:cs typeface="Arial" charset="0"/>
                  </a:rPr>
                  <a:t>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42279" y="1155506"/>
                <a:ext cx="4439616" cy="4094472"/>
              </a:xfrm>
              <a:prstGeom prst="rect">
                <a:avLst/>
              </a:prstGeom>
              <a:blipFill>
                <a:blip r:embed="rId3"/>
                <a:stretch>
                  <a:fillRect l="-1143" t="-929"/>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212386"/>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3301465"/>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2003340"/>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grpSp>
        <p:nvGrpSpPr>
          <p:cNvPr id="88" name="Group 87">
            <a:extLst>
              <a:ext uri="{FF2B5EF4-FFF2-40B4-BE49-F238E27FC236}">
                <a16:creationId xmlns:a16="http://schemas.microsoft.com/office/drawing/2014/main" id="{0847622C-BF2A-2741-AF5E-8A448DDF3C21}"/>
              </a:ext>
            </a:extLst>
          </p:cNvPr>
          <p:cNvGrpSpPr/>
          <p:nvPr/>
        </p:nvGrpSpPr>
        <p:grpSpPr>
          <a:xfrm>
            <a:off x="9687658" y="3919363"/>
            <a:ext cx="2784900" cy="2351876"/>
            <a:chOff x="9407100" y="3919363"/>
            <a:chExt cx="2901995" cy="2351876"/>
          </a:xfrm>
        </p:grpSpPr>
        <p:sp>
          <p:nvSpPr>
            <p:cNvPr id="85" name="TextBox 84">
              <a:extLst>
                <a:ext uri="{FF2B5EF4-FFF2-40B4-BE49-F238E27FC236}">
                  <a16:creationId xmlns:a16="http://schemas.microsoft.com/office/drawing/2014/main" id="{C3A8B073-708D-044E-9D3C-E77DFB80FEDD}"/>
                </a:ext>
              </a:extLst>
            </p:cNvPr>
            <p:cNvSpPr txBox="1"/>
            <p:nvPr/>
          </p:nvSpPr>
          <p:spPr>
            <a:xfrm>
              <a:off x="10075311" y="5901907"/>
              <a:ext cx="982688"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075311" y="4669282"/>
              <a:ext cx="375146"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9915030" y="4421351"/>
              <a:ext cx="152400" cy="762000"/>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629840" y="4994949"/>
              <a:ext cx="152400"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9935192" y="4991121"/>
              <a:ext cx="152400"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262883" y="426489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268687" y="546206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192547" y="5538953"/>
              <a:ext cx="152400"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180825" y="4460433"/>
              <a:ext cx="152400"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180826" y="4202528"/>
              <a:ext cx="152400"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192548" y="5843752"/>
              <a:ext cx="152400"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407100" y="4880650"/>
              <a:ext cx="3516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110481" y="3919363"/>
              <a:ext cx="3516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568257" y="4856232"/>
                  <a:ext cx="1740838" cy="6685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a:p>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568257" y="4856232"/>
                  <a:ext cx="1740838" cy="668581"/>
                </a:xfrm>
                <a:prstGeom prst="rect">
                  <a:avLst/>
                </a:prstGeom>
                <a:blipFill>
                  <a:blip r:embed="rId5"/>
                  <a:stretch>
                    <a:fillRect l="-752"/>
                  </a:stretch>
                </a:blipFill>
              </p:spPr>
              <p:txBody>
                <a:bodyPr/>
                <a:lstStyle/>
                <a:p>
                  <a:r>
                    <a:rPr lang="en-US">
                      <a:noFill/>
                    </a:rPr>
                    <a:t> </a:t>
                  </a:r>
                </a:p>
              </p:txBody>
            </p:sp>
          </mc:Fallback>
        </mc:AlternateContent>
      </p:grpSp>
      <p:sp>
        <p:nvSpPr>
          <p:cNvPr id="89" name="TextBox 88">
            <a:extLst>
              <a:ext uri="{FF2B5EF4-FFF2-40B4-BE49-F238E27FC236}">
                <a16:creationId xmlns:a16="http://schemas.microsoft.com/office/drawing/2014/main" id="{58AA1752-477B-414B-99CC-B01B06F46408}"/>
              </a:ext>
            </a:extLst>
          </p:cNvPr>
          <p:cNvSpPr txBox="1"/>
          <p:nvPr/>
        </p:nvSpPr>
        <p:spPr>
          <a:xfrm>
            <a:off x="9713628" y="6354246"/>
            <a:ext cx="2466125" cy="369332"/>
          </a:xfrm>
          <a:prstGeom prst="rect">
            <a:avLst/>
          </a:prstGeom>
          <a:noFill/>
        </p:spPr>
        <p:txBody>
          <a:bodyPr wrap="square" rtlCol="0">
            <a:spAutoFit/>
          </a:bodyPr>
          <a:lstStyle/>
          <a:p>
            <a:r>
              <a:rPr lang="en-US" dirty="0"/>
              <a:t>Bipolar model</a:t>
            </a:r>
          </a:p>
        </p:txBody>
      </p:sp>
      <mc:AlternateContent xmlns:mc="http://schemas.openxmlformats.org/markup-compatibility/2006">
        <mc:Choice xmlns:a14="http://schemas.microsoft.com/office/drawing/2010/main"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3941436766"/>
                  </p:ext>
                </p:extLst>
              </p:nvPr>
            </p:nvGraphicFramePr>
            <p:xfrm>
              <a:off x="4292762" y="1537266"/>
              <a:ext cx="5049599" cy="2062480"/>
            </p:xfrm>
            <a:graphic>
              <a:graphicData uri="http://schemas.openxmlformats.org/drawingml/2006/table">
                <a:tbl>
                  <a:tblPr firstRow="1" bandRow="1">
                    <a:tableStyleId>{5C22544A-7EE6-4342-B048-85BDC9FD1C3A}</a:tableStyleId>
                  </a:tblPr>
                  <a:tblGrid>
                    <a:gridCol w="1009920">
                      <a:extLst>
                        <a:ext uri="{9D8B030D-6E8A-4147-A177-3AD203B41FA5}">
                          <a16:colId xmlns:a16="http://schemas.microsoft.com/office/drawing/2014/main" val="3270297207"/>
                        </a:ext>
                      </a:extLst>
                    </a:gridCol>
                    <a:gridCol w="869132">
                      <a:extLst>
                        <a:ext uri="{9D8B030D-6E8A-4147-A177-3AD203B41FA5}">
                          <a16:colId xmlns:a16="http://schemas.microsoft.com/office/drawing/2014/main" val="2201865162"/>
                        </a:ext>
                      </a:extLst>
                    </a:gridCol>
                    <a:gridCol w="760176">
                      <a:extLst>
                        <a:ext uri="{9D8B030D-6E8A-4147-A177-3AD203B41FA5}">
                          <a16:colId xmlns:a16="http://schemas.microsoft.com/office/drawing/2014/main" val="4101733889"/>
                        </a:ext>
                      </a:extLst>
                    </a:gridCol>
                    <a:gridCol w="792296">
                      <a:extLst>
                        <a:ext uri="{9D8B030D-6E8A-4147-A177-3AD203B41FA5}">
                          <a16:colId xmlns:a16="http://schemas.microsoft.com/office/drawing/2014/main" val="801850443"/>
                        </a:ext>
                      </a:extLst>
                    </a:gridCol>
                    <a:gridCol w="1618075">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3941436766"/>
                  </p:ext>
                </p:extLst>
              </p:nvPr>
            </p:nvGraphicFramePr>
            <p:xfrm>
              <a:off x="4292762" y="1537266"/>
              <a:ext cx="5049599" cy="2062480"/>
            </p:xfrm>
            <a:graphic>
              <a:graphicData uri="http://schemas.openxmlformats.org/drawingml/2006/table">
                <a:tbl>
                  <a:tblPr firstRow="1" bandRow="1">
                    <a:tableStyleId>{5C22544A-7EE6-4342-B048-85BDC9FD1C3A}</a:tableStyleId>
                  </a:tblPr>
                  <a:tblGrid>
                    <a:gridCol w="1009920">
                      <a:extLst>
                        <a:ext uri="{9D8B030D-6E8A-4147-A177-3AD203B41FA5}">
                          <a16:colId xmlns:a16="http://schemas.microsoft.com/office/drawing/2014/main" val="3270297207"/>
                        </a:ext>
                      </a:extLst>
                    </a:gridCol>
                    <a:gridCol w="869132">
                      <a:extLst>
                        <a:ext uri="{9D8B030D-6E8A-4147-A177-3AD203B41FA5}">
                          <a16:colId xmlns:a16="http://schemas.microsoft.com/office/drawing/2014/main" val="2201865162"/>
                        </a:ext>
                      </a:extLst>
                    </a:gridCol>
                    <a:gridCol w="760176">
                      <a:extLst>
                        <a:ext uri="{9D8B030D-6E8A-4147-A177-3AD203B41FA5}">
                          <a16:colId xmlns:a16="http://schemas.microsoft.com/office/drawing/2014/main" val="4101733889"/>
                        </a:ext>
                      </a:extLst>
                    </a:gridCol>
                    <a:gridCol w="792296">
                      <a:extLst>
                        <a:ext uri="{9D8B030D-6E8A-4147-A177-3AD203B41FA5}">
                          <a16:colId xmlns:a16="http://schemas.microsoft.com/office/drawing/2014/main" val="801850443"/>
                        </a:ext>
                      </a:extLst>
                    </a:gridCol>
                    <a:gridCol w="1618075">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19118" t="-103333" r="-370588" b="-356667"/>
                          </a:stretch>
                        </a:blipFill>
                      </a:tcPr>
                    </a:tc>
                    <a:tc>
                      <a:txBody>
                        <a:bodyPr/>
                        <a:lstStyle/>
                        <a:p>
                          <a:endParaRPr lang="en-US"/>
                        </a:p>
                      </a:txBody>
                      <a:tcPr>
                        <a:blipFill>
                          <a:blip r:embed="rId6"/>
                          <a:stretch>
                            <a:fillRect l="-248333" t="-103333" r="-320000" b="-356667"/>
                          </a:stretch>
                        </a:blipFill>
                      </a:tcPr>
                    </a:tc>
                    <a:tc>
                      <a:txBody>
                        <a:bodyPr/>
                        <a:lstStyle/>
                        <a:p>
                          <a:endParaRPr lang="en-US"/>
                        </a:p>
                      </a:txBody>
                      <a:tcPr>
                        <a:blipFill>
                          <a:blip r:embed="rId6"/>
                          <a:stretch>
                            <a:fillRect l="-337097" t="-103333" r="-209677" b="-356667"/>
                          </a:stretch>
                        </a:blipFill>
                      </a:tcPr>
                    </a:tc>
                    <a:tc>
                      <a:txBody>
                        <a:bodyPr/>
                        <a:lstStyle/>
                        <a:p>
                          <a:endParaRPr lang="en-US"/>
                        </a:p>
                      </a:txBody>
                      <a:tcPr>
                        <a:blipFill>
                          <a:blip r:embed="rId6"/>
                          <a:stretch>
                            <a:fillRect l="-211719" t="-103333" r="-1563"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19118" t="-210345" r="-370588" b="-268966"/>
                          </a:stretch>
                        </a:blipFill>
                      </a:tcPr>
                    </a:tc>
                    <a:tc>
                      <a:txBody>
                        <a:bodyPr/>
                        <a:lstStyle/>
                        <a:p>
                          <a:endParaRPr lang="en-US"/>
                        </a:p>
                      </a:txBody>
                      <a:tcPr>
                        <a:blipFill>
                          <a:blip r:embed="rId6"/>
                          <a:stretch>
                            <a:fillRect l="-248333" t="-210345" r="-320000" b="-268966"/>
                          </a:stretch>
                        </a:blipFill>
                      </a:tcPr>
                    </a:tc>
                    <a:tc>
                      <a:txBody>
                        <a:bodyPr/>
                        <a:lstStyle/>
                        <a:p>
                          <a:endParaRPr lang="en-US"/>
                        </a:p>
                      </a:txBody>
                      <a:tcPr>
                        <a:blipFill>
                          <a:blip r:embed="rId6"/>
                          <a:stretch>
                            <a:fillRect l="-337097" t="-210345" r="-209677" b="-268966"/>
                          </a:stretch>
                        </a:blipFill>
                      </a:tcPr>
                    </a:tc>
                    <a:tc>
                      <a:txBody>
                        <a:bodyPr/>
                        <a:lstStyle/>
                        <a:p>
                          <a:endParaRPr lang="en-US"/>
                        </a:p>
                      </a:txBody>
                      <a:tcPr>
                        <a:blipFill>
                          <a:blip r:embed="rId6"/>
                          <a:stretch>
                            <a:fillRect l="-211719" t="-210345" r="-1563"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19118" t="-195652" r="-370588" b="-69565"/>
                          </a:stretch>
                        </a:blipFill>
                      </a:tcPr>
                    </a:tc>
                    <a:tc>
                      <a:txBody>
                        <a:bodyPr/>
                        <a:lstStyle/>
                        <a:p>
                          <a:endParaRPr lang="en-US"/>
                        </a:p>
                      </a:txBody>
                      <a:tcPr>
                        <a:blipFill>
                          <a:blip r:embed="rId6"/>
                          <a:stretch>
                            <a:fillRect l="-248333" t="-195652" r="-320000" b="-69565"/>
                          </a:stretch>
                        </a:blipFill>
                      </a:tcPr>
                    </a:tc>
                    <a:tc>
                      <a:txBody>
                        <a:bodyPr/>
                        <a:lstStyle/>
                        <a:p>
                          <a:endParaRPr lang="en-US"/>
                        </a:p>
                      </a:txBody>
                      <a:tcPr>
                        <a:blipFill>
                          <a:blip r:embed="rId6"/>
                          <a:stretch>
                            <a:fillRect l="-337097" t="-195652" r="-209677" b="-69565"/>
                          </a:stretch>
                        </a:blipFill>
                      </a:tcPr>
                    </a:tc>
                    <a:tc>
                      <a:txBody>
                        <a:bodyPr/>
                        <a:lstStyle/>
                        <a:p>
                          <a:endParaRPr lang="en-US"/>
                        </a:p>
                      </a:txBody>
                      <a:tcPr>
                        <a:blipFill>
                          <a:blip r:embed="rId6"/>
                          <a:stretch>
                            <a:fillRect l="-211719" t="-195652" r="-1563"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19118" t="-468966" r="-370588" b="-10345"/>
                          </a:stretch>
                        </a:blipFill>
                      </a:tcPr>
                    </a:tc>
                    <a:tc>
                      <a:txBody>
                        <a:bodyPr/>
                        <a:lstStyle/>
                        <a:p>
                          <a:endParaRPr lang="en-US"/>
                        </a:p>
                      </a:txBody>
                      <a:tcPr>
                        <a:blipFill>
                          <a:blip r:embed="rId6"/>
                          <a:stretch>
                            <a:fillRect l="-248333" t="-468966" r="-32000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3" name="Group 2">
            <a:extLst>
              <a:ext uri="{FF2B5EF4-FFF2-40B4-BE49-F238E27FC236}">
                <a16:creationId xmlns:a16="http://schemas.microsoft.com/office/drawing/2014/main" id="{6FC07196-DF37-5243-BD0E-37BF6F354251}"/>
              </a:ext>
            </a:extLst>
          </p:cNvPr>
          <p:cNvGrpSpPr/>
          <p:nvPr/>
        </p:nvGrpSpPr>
        <p:grpSpPr>
          <a:xfrm>
            <a:off x="7504436" y="4094842"/>
            <a:ext cx="4537143" cy="2258989"/>
            <a:chOff x="7504436" y="4094842"/>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504436" y="5830613"/>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738037" y="4284485"/>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795594" y="478657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490520"/>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133719"/>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14526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472914"/>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847371"/>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94046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812871"/>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408077"/>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764375"/>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5097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793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84972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803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646944"/>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216786" y="5134743"/>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4094842"/>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259412"/>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408089"/>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51043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88838" y="4397427"/>
              <a:ext cx="5242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a:t>
              </a:r>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3413</TotalTime>
  <Words>12159</Words>
  <Application>Microsoft Macintosh PowerPoint</Application>
  <PresentationFormat>Widescreen</PresentationFormat>
  <Paragraphs>2262</Paragraphs>
  <Slides>112</Slides>
  <Notes>74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484</cp:revision>
  <dcterms:created xsi:type="dcterms:W3CDTF">2021-07-06T18:24:07Z</dcterms:created>
  <dcterms:modified xsi:type="dcterms:W3CDTF">2021-07-19T03:06:02Z</dcterms:modified>
</cp:coreProperties>
</file>